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4630400" cy="8229600"/>
  <p:notesSz cx="8229600" cy="14630400"/>
  <p:embeddedFontLst>
    <p:embeddedFont>
      <p:font typeface="Tomorrow" pitchFamily="2" charset="0"/>
      <p:regular r:id="rId16"/>
    </p:embeddedFont>
    <p:embeddedFont>
      <p:font typeface="Tomorrow Semi Bold" pitchFamily="2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4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320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99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408878"/>
            <a:ext cx="668416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What is AI Tool Sprawl?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45781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How to Identify and Measure It in Your Organization</a:t>
            </a:r>
            <a:endParaRPr lang="en-US" sz="175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E0AF0CC-6D2D-4073-DB79-F60171061FB1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A973F9E-C727-A498-98CB-19C9E23EB9EE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7596" y="646748"/>
            <a:ext cx="7608808" cy="1370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AI Adoption Doesn't Scale Neatly. It Spreads.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767596" y="2335411"/>
            <a:ext cx="3698438" cy="2286238"/>
          </a:xfrm>
          <a:prstGeom prst="roundRect">
            <a:avLst>
              <a:gd name="adj" fmla="val 1439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86909" y="2554724"/>
            <a:ext cx="3259812" cy="685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Teams Act Independently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986909" y="3367207"/>
            <a:ext cx="3259812" cy="1035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Departments adopt tools without coordination or central approval.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677966" y="2335411"/>
            <a:ext cx="3698438" cy="2286238"/>
          </a:xfrm>
          <a:prstGeom prst="roundRect">
            <a:avLst>
              <a:gd name="adj" fmla="val 1439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897279" y="2554724"/>
            <a:ext cx="3240524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Employees Experiment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4897279" y="3024545"/>
            <a:ext cx="3259812" cy="1035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Individuals spin up AI tools on their own — often on personal accounts.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67596" y="4833580"/>
            <a:ext cx="7608808" cy="1253490"/>
          </a:xfrm>
          <a:prstGeom prst="roundRect">
            <a:avLst>
              <a:gd name="adj" fmla="val 2624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86909" y="5052893"/>
            <a:ext cx="2741414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AI Gets Embedded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986909" y="5522714"/>
            <a:ext cx="7170182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Existing software quietly adds AI capabilities, often without notice.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767596" y="6325553"/>
            <a:ext cx="7608808" cy="1257181"/>
          </a:xfrm>
          <a:prstGeom prst="roundRect">
            <a:avLst>
              <a:gd name="adj" fmla="val 2617"/>
            </a:avLst>
          </a:prstGeom>
          <a:solidFill>
            <a:srgbClr val="2727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09" y="6666786"/>
            <a:ext cx="274082" cy="219313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480304" y="6592253"/>
            <a:ext cx="6676787" cy="690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The result:</a:t>
            </a:r>
            <a:r>
              <a:rPr lang="en-US" sz="1700" dirty="0">
                <a:solidFill>
                  <a:srgbClr val="FFFFFF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No visibility. No coordination. And growing risk across the organization.</a:t>
            </a:r>
            <a:endParaRPr lang="en-US" sz="170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B0C3E2C-7CD7-8360-AC8D-9FF7F992CFC0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4899A10-C51F-D0DF-91FF-43BA02F7A7A8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7284"/>
            <a:ext cx="624470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Defining AI Tool Sprawl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71656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AI tool sprawl</a:t>
            </a: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is the uncontrolled expansion of AI tools across an organization — multiple tools operating without centralized visibility or governance.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064437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It's not about volume. </a:t>
            </a:r>
            <a:r>
              <a:rPr lang="en-US" sz="1750" b="1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It's about the absence of coordination and control.</a:t>
            </a: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An org with 50 tools and clear ownership is healthier than one with 10 tools and no oversight.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7599521" y="1155621"/>
            <a:ext cx="6244709" cy="1821537"/>
          </a:xfrm>
          <a:prstGeom prst="roundRect">
            <a:avLst>
              <a:gd name="adj" fmla="val 8032"/>
            </a:avLst>
          </a:prstGeom>
          <a:solidFill>
            <a:srgbClr val="1D1D1B"/>
          </a:solidFill>
          <a:ln w="30480">
            <a:solidFill>
              <a:srgbClr val="5555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569041" y="1155621"/>
            <a:ext cx="121920" cy="1821537"/>
          </a:xfrm>
          <a:prstGeom prst="roundRect">
            <a:avLst>
              <a:gd name="adj" fmla="val 2790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948255" y="14129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Multiple Tools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948255" y="1994059"/>
            <a:ext cx="563868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Redundant or overlapping AI tools in use across teams.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599521" y="3203972"/>
            <a:ext cx="6244709" cy="1821537"/>
          </a:xfrm>
          <a:prstGeom prst="roundRect">
            <a:avLst>
              <a:gd name="adj" fmla="val 8032"/>
            </a:avLst>
          </a:prstGeom>
          <a:solidFill>
            <a:srgbClr val="1D1D1B"/>
          </a:solidFill>
          <a:ln w="30480">
            <a:solidFill>
              <a:srgbClr val="5555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569041" y="3203972"/>
            <a:ext cx="121920" cy="1821537"/>
          </a:xfrm>
          <a:prstGeom prst="roundRect">
            <a:avLst>
              <a:gd name="adj" fmla="val 2790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948255" y="34612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No Central Visibility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948255" y="4042410"/>
            <a:ext cx="563868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No one has a complete picture of what's deployed where.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7599521" y="5252323"/>
            <a:ext cx="6244709" cy="1821537"/>
          </a:xfrm>
          <a:prstGeom prst="roundRect">
            <a:avLst>
              <a:gd name="adj" fmla="val 8032"/>
            </a:avLst>
          </a:prstGeom>
          <a:solidFill>
            <a:srgbClr val="1D1D1B"/>
          </a:solidFill>
          <a:ln w="30480">
            <a:solidFill>
              <a:srgbClr val="5555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569041" y="5252323"/>
            <a:ext cx="121920" cy="1821537"/>
          </a:xfrm>
          <a:prstGeom prst="roundRect">
            <a:avLst>
              <a:gd name="adj" fmla="val 2790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948255" y="55096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No Governance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948255" y="6090761"/>
            <a:ext cx="563868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Usage policies are absent, inconsistent, or unenforced.</a:t>
            </a:r>
            <a:endParaRPr lang="en-US" sz="1750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CDCE744-4779-65E5-C491-FDB926F9152E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F2E5A34-38B8-3503-B64D-6669D137CC5B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9617"/>
            <a:ext cx="99623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Why It Matters: Sprawl Equals Risk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91202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As AI tool sprawl increases, organizational control decreases. The complexity introduced by ungoverned AI usage creates compounding risk.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2892981"/>
            <a:ext cx="566976" cy="566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37434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No Tool Inventory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233863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You can't govern what you can't see. Most orgs lack a complete list of active AI tools.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6884" y="2892981"/>
            <a:ext cx="566976" cy="5669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56884" y="37434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Shadow AI Usage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456884" y="4233863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Employees use unapproved tools outside IT's visibility — often with real business data.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5413296"/>
            <a:ext cx="566976" cy="5669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790" y="6263759"/>
            <a:ext cx="30125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Inconsistent Policies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793790" y="6754177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Different teams apply different standards, creating enforcement gaps.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6884" y="5413296"/>
            <a:ext cx="566976" cy="56697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56884" y="62637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Data Exposure Risk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456884" y="6754177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Sensitive data flows into external AI models without oversight or consent controls.</a:t>
            </a:r>
            <a:endParaRPr lang="en-US" sz="175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CCED3FD-F074-3713-234C-0E9B6ACB7A41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C8710B1-EDF2-5DA1-892E-4B322D2040C5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96" y="2381250"/>
            <a:ext cx="6211967" cy="34671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007912" y="1309568"/>
            <a:ext cx="1497092" cy="231100"/>
          </a:xfrm>
          <a:prstGeom prst="roundRect">
            <a:avLst>
              <a:gd name="adj" fmla="val 7332"/>
            </a:avLst>
          </a:prstGeom>
          <a:solidFill>
            <a:srgbClr val="2727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9092565" y="1351836"/>
            <a:ext cx="1327785" cy="146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WHY THIS IS DIFFERENT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9007912" y="1575792"/>
            <a:ext cx="3185993" cy="1764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AI Sprawl Is Harder to Control Than SaaS Sprawl</a:t>
            </a:r>
            <a:endParaRPr lang="en-US" sz="2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0894" y="3443883"/>
            <a:ext cx="211693" cy="2116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466659" y="3439597"/>
            <a:ext cx="1764863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Faster Adoption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9466659" y="3747968"/>
            <a:ext cx="2727246" cy="36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No procurement cycle. No IT ticket. A tool can be in use within minutes.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0894" y="4294465"/>
            <a:ext cx="211693" cy="21169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466659" y="4290179"/>
            <a:ext cx="2182773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Personal Account Usage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9466659" y="4598551"/>
            <a:ext cx="2727246" cy="549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Employees use consumer-tier AI on personal accounts — invisible to the organization.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0894" y="5328285"/>
            <a:ext cx="211693" cy="21169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66659" y="5323999"/>
            <a:ext cx="2107168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Embedded Everywhere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9466659" y="5632371"/>
            <a:ext cx="2727246" cy="549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AI is silently added to tools your teams already use — no separate install required.</a:t>
            </a:r>
            <a:endParaRPr lang="en-US" sz="1100" dirty="0"/>
          </a:p>
        </p:txBody>
      </p:sp>
      <p:sp>
        <p:nvSpPr>
          <p:cNvPr id="15" name="Shape 9"/>
          <p:cNvSpPr/>
          <p:nvPr/>
        </p:nvSpPr>
        <p:spPr>
          <a:xfrm>
            <a:off x="9007912" y="6280904"/>
            <a:ext cx="3185993" cy="639127"/>
          </a:xfrm>
          <a:prstGeom prst="roundRect">
            <a:avLst>
              <a:gd name="adj" fmla="val 3314"/>
            </a:avLst>
          </a:prstGeom>
          <a:solidFill>
            <a:srgbClr val="2727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9001" y="6478548"/>
            <a:ext cx="176451" cy="14108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9466540" y="6404015"/>
            <a:ext cx="2586276" cy="36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Less visibility. Higher risk. Faster moving target.</a:t>
            </a:r>
            <a:endParaRPr lang="en-US" sz="1100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8B72C35-26A9-9648-D95B-8C4DBCC95AD5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FB85A98-CAB1-FAC6-640D-ED5133C83EDB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6526" y="639485"/>
            <a:ext cx="7859197" cy="693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Four Types of AI Tool Sprawl</a:t>
            </a:r>
            <a:endParaRPr lang="en-US" sz="4350" dirty="0"/>
          </a:p>
        </p:txBody>
      </p:sp>
      <p:sp>
        <p:nvSpPr>
          <p:cNvPr id="3" name="Text 1"/>
          <p:cNvSpPr/>
          <p:nvPr/>
        </p:nvSpPr>
        <p:spPr>
          <a:xfrm>
            <a:off x="776526" y="1766888"/>
            <a:ext cx="13077349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Sprawl isn't one-dimensional. It shows up across tools, data, access, and workflows simultaneously.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776526" y="2362200"/>
            <a:ext cx="6430089" cy="2505432"/>
          </a:xfrm>
          <a:prstGeom prst="roundRect">
            <a:avLst>
              <a:gd name="adj" fmla="val 1328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98339" y="2584013"/>
            <a:ext cx="665678" cy="665678"/>
          </a:xfrm>
          <a:prstGeom prst="roundRect">
            <a:avLst>
              <a:gd name="adj" fmla="val 1373499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1457" y="2767013"/>
            <a:ext cx="299442" cy="2994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8339" y="3466743"/>
            <a:ext cx="277368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Tool Sprawl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998339" y="3943588"/>
            <a:ext cx="5986463" cy="702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Too many AI tools in use, often duplicating the same functionality across teams.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423666" y="2362200"/>
            <a:ext cx="6430208" cy="2505432"/>
          </a:xfrm>
          <a:prstGeom prst="roundRect">
            <a:avLst>
              <a:gd name="adj" fmla="val 1328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645479" y="2584013"/>
            <a:ext cx="665678" cy="665678"/>
          </a:xfrm>
          <a:prstGeom prst="roundRect">
            <a:avLst>
              <a:gd name="adj" fmla="val 1373499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8598" y="2767013"/>
            <a:ext cx="299442" cy="2994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45479" y="3466743"/>
            <a:ext cx="277368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Data Sprawl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7645479" y="3943588"/>
            <a:ext cx="5986582" cy="702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Organizational data flows across multiple AI tools without tracking or control.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776526" y="5084683"/>
            <a:ext cx="6430089" cy="2505432"/>
          </a:xfrm>
          <a:prstGeom prst="roundRect">
            <a:avLst>
              <a:gd name="adj" fmla="val 1328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98339" y="5306497"/>
            <a:ext cx="665678" cy="665678"/>
          </a:xfrm>
          <a:prstGeom prst="roundRect">
            <a:avLst>
              <a:gd name="adj" fmla="val 1373499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81457" y="5489496"/>
            <a:ext cx="299442" cy="2994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98339" y="6189226"/>
            <a:ext cx="277368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Access Sprawl</a:t>
            </a:r>
            <a:endParaRPr lang="en-US" sz="2150" dirty="0"/>
          </a:p>
        </p:txBody>
      </p:sp>
      <p:sp>
        <p:nvSpPr>
          <p:cNvPr id="18" name="Text 13"/>
          <p:cNvSpPr/>
          <p:nvPr/>
        </p:nvSpPr>
        <p:spPr>
          <a:xfrm>
            <a:off x="998339" y="6666071"/>
            <a:ext cx="5986463" cy="702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Uncontrolled and ungoverned usage — anyone can use anything, anytime.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423666" y="5084683"/>
            <a:ext cx="6430208" cy="2505432"/>
          </a:xfrm>
          <a:prstGeom prst="roundRect">
            <a:avLst>
              <a:gd name="adj" fmla="val 1328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7645479" y="5306497"/>
            <a:ext cx="665678" cy="665678"/>
          </a:xfrm>
          <a:prstGeom prst="roundRect">
            <a:avLst>
              <a:gd name="adj" fmla="val 1373499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8598" y="5489496"/>
            <a:ext cx="299442" cy="29944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45479" y="6189226"/>
            <a:ext cx="277368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Workflow Sprawl</a:t>
            </a:r>
            <a:endParaRPr lang="en-US" sz="2150" dirty="0"/>
          </a:p>
        </p:txBody>
      </p:sp>
      <p:sp>
        <p:nvSpPr>
          <p:cNvPr id="23" name="Text 17"/>
          <p:cNvSpPr/>
          <p:nvPr/>
        </p:nvSpPr>
        <p:spPr>
          <a:xfrm>
            <a:off x="7645479" y="6666071"/>
            <a:ext cx="5986582" cy="702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AI is baked into existing processes and products, making it hard to audit or remove.</a:t>
            </a:r>
            <a:endParaRPr lang="en-US" sz="1700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22FD858-F385-1905-94CD-3E14955442C3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38728F7-A464-F9A7-CB7B-D8B6583CF9AB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46363" y="1496616"/>
            <a:ext cx="7451884" cy="589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Signs You Already Have Sprawl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146363" y="2321123"/>
            <a:ext cx="424220" cy="424220"/>
          </a:xfrm>
          <a:prstGeom prst="roundRect">
            <a:avLst>
              <a:gd name="adj" fmla="val 6668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727269" y="2385893"/>
            <a:ext cx="3938111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Multiple tools doing the same job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727269" y="2774633"/>
            <a:ext cx="7243167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Different teams use different AI tools for identical tasks — with no standardization.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146363" y="3640574"/>
            <a:ext cx="424220" cy="424220"/>
          </a:xfrm>
          <a:prstGeom prst="roundRect">
            <a:avLst>
              <a:gd name="adj" fmla="val 6668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727269" y="3705344"/>
            <a:ext cx="413408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Employees using personal AI tools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727269" y="4094083"/>
            <a:ext cx="7243167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Staff rely on consumer AI accounts that bypass corporate controls entirely.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146363" y="4683800"/>
            <a:ext cx="424220" cy="424220"/>
          </a:xfrm>
          <a:prstGeom prst="roundRect">
            <a:avLst>
              <a:gd name="adj" fmla="val 6668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727269" y="4748570"/>
            <a:ext cx="3418046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No centralized tool list exists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727269" y="5137309"/>
            <a:ext cx="7243167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There's no maintained inventory of approved or active AI tools in the organization.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146363" y="6003250"/>
            <a:ext cx="424220" cy="424220"/>
          </a:xfrm>
          <a:prstGeom prst="roundRect">
            <a:avLst>
              <a:gd name="adj" fmla="val 6668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727269" y="6068020"/>
            <a:ext cx="6021705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You can't answer: "How many tools are we using?"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727269" y="6456759"/>
            <a:ext cx="7243167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If this question has no confident answer — you already have sprawl.</a:t>
            </a:r>
            <a:endParaRPr lang="en-US" sz="145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44C037B-FC19-AF1E-C139-B2531D7E9FF1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9ADA78-1989-698E-91C5-F9A37E10EEA0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75911"/>
            <a:ext cx="655879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How to Identify Sprawl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3831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These signals are observable. Mapping them to their organizational impact is the first step toward control.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356372"/>
            <a:ext cx="13042821" cy="3297317"/>
          </a:xfrm>
          <a:prstGeom prst="roundRect">
            <a:avLst>
              <a:gd name="adj" fmla="val 1032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8343" y="3507700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Signal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6243161" y="3507700"/>
            <a:ext cx="7359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What It Means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028343" y="4165640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Multiple tools per team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6243161" y="4165640"/>
            <a:ext cx="7359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No standardization — redundant capability with no oversight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028343" y="4823579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No tool inventory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6243161" y="4823579"/>
            <a:ext cx="7359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No visibility — you can't manage what you haven't mapped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028343" y="5481518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Sensitive data in prompts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6243161" y="5481518"/>
            <a:ext cx="7359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Active security risk — potential data leakage to external models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1028343" y="6139458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Duplicate workflows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6243161" y="6139458"/>
            <a:ext cx="7359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Operational inefficiency — wasted spend and inconsistent outputs</a:t>
            </a:r>
            <a:endParaRPr lang="en-US" sz="175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C0A566F-1711-590E-070B-F4BFA07ECA5F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8DE8E33-07BA-560F-CE67-34C183EDA269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930" y="853559"/>
            <a:ext cx="6268879" cy="1385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How to Measure Sprawl</a:t>
            </a:r>
            <a:endParaRPr lang="en-US" sz="4350" dirty="0"/>
          </a:p>
        </p:txBody>
      </p:sp>
      <p:sp>
        <p:nvSpPr>
          <p:cNvPr id="3" name="Text 1"/>
          <p:cNvSpPr/>
          <p:nvPr/>
        </p:nvSpPr>
        <p:spPr>
          <a:xfrm>
            <a:off x="775930" y="2455545"/>
            <a:ext cx="6268879" cy="1051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Visibility requires metrics. Gut feel and anecdotal reports aren't enough — you need quantifiable signals that can be tracked over time.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775930" y="3751183"/>
            <a:ext cx="6268879" cy="1629608"/>
          </a:xfrm>
          <a:prstGeom prst="roundRect">
            <a:avLst>
              <a:gd name="adj" fmla="val 2041"/>
            </a:avLst>
          </a:prstGeom>
          <a:solidFill>
            <a:srgbClr val="2727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625" y="4093250"/>
            <a:ext cx="277058" cy="22169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96378" y="4023122"/>
            <a:ext cx="5326737" cy="1051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Without measurement, you're managing perception — not reality. Establish a baseline, then track change.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7593211" y="880705"/>
            <a:ext cx="3026093" cy="3125748"/>
          </a:xfrm>
          <a:prstGeom prst="roundRect">
            <a:avLst>
              <a:gd name="adj" fmla="val 1099"/>
            </a:avLst>
          </a:prstGeom>
          <a:solidFill>
            <a:srgbClr val="1D1D1B"/>
          </a:solidFill>
          <a:ln w="30480">
            <a:solidFill>
              <a:srgbClr val="5555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623691" y="911185"/>
            <a:ext cx="2965133" cy="665083"/>
          </a:xfrm>
          <a:prstGeom prst="rect">
            <a:avLst/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939927" y="1035844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1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845385" y="1792843"/>
            <a:ext cx="2521744" cy="69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Number of Tools in Use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7845385" y="2702362"/>
            <a:ext cx="2521744" cy="1051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Total active AI tools across all teams and departments.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10835878" y="880705"/>
            <a:ext cx="3026212" cy="3125748"/>
          </a:xfrm>
          <a:prstGeom prst="roundRect">
            <a:avLst>
              <a:gd name="adj" fmla="val 1099"/>
            </a:avLst>
          </a:prstGeom>
          <a:solidFill>
            <a:srgbClr val="1D1D1B"/>
          </a:solidFill>
          <a:ln w="30480">
            <a:solidFill>
              <a:srgbClr val="5555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10866358" y="911185"/>
            <a:ext cx="2965252" cy="665083"/>
          </a:xfrm>
          <a:prstGeom prst="rect">
            <a:avLst/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2182713" y="1035844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11088053" y="1792843"/>
            <a:ext cx="2521863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Tool Overlap Ratio</a:t>
            </a:r>
            <a:endParaRPr lang="en-US" sz="2150" dirty="0"/>
          </a:p>
        </p:txBody>
      </p:sp>
      <p:sp>
        <p:nvSpPr>
          <p:cNvPr id="16" name="Text 13"/>
          <p:cNvSpPr/>
          <p:nvPr/>
        </p:nvSpPr>
        <p:spPr>
          <a:xfrm>
            <a:off x="11088053" y="2355890"/>
            <a:ext cx="2521863" cy="1051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Percentage of tools serving duplicate purposes.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593211" y="4223028"/>
            <a:ext cx="3026093" cy="3125748"/>
          </a:xfrm>
          <a:prstGeom prst="roundRect">
            <a:avLst>
              <a:gd name="adj" fmla="val 1099"/>
            </a:avLst>
          </a:prstGeom>
          <a:solidFill>
            <a:srgbClr val="1D1D1B"/>
          </a:solidFill>
          <a:ln w="30480">
            <a:solidFill>
              <a:srgbClr val="5555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623691" y="4253508"/>
            <a:ext cx="2965133" cy="665083"/>
          </a:xfrm>
          <a:prstGeom prst="rect">
            <a:avLst/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939927" y="4378166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3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7845385" y="5135166"/>
            <a:ext cx="2521744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Shadow AI %</a:t>
            </a:r>
            <a:endParaRPr lang="en-US" sz="2150" dirty="0"/>
          </a:p>
        </p:txBody>
      </p:sp>
      <p:sp>
        <p:nvSpPr>
          <p:cNvPr id="21" name="Text 18"/>
          <p:cNvSpPr/>
          <p:nvPr/>
        </p:nvSpPr>
        <p:spPr>
          <a:xfrm>
            <a:off x="7845385" y="5698212"/>
            <a:ext cx="2521744" cy="1051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Share of usage occurring outside sanctioned channels.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10835878" y="4223028"/>
            <a:ext cx="3026212" cy="3125748"/>
          </a:xfrm>
          <a:prstGeom prst="roundRect">
            <a:avLst>
              <a:gd name="adj" fmla="val 1099"/>
            </a:avLst>
          </a:prstGeom>
          <a:solidFill>
            <a:srgbClr val="1D1D1B"/>
          </a:solidFill>
          <a:ln w="30480">
            <a:solidFill>
              <a:srgbClr val="5555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10866358" y="4253508"/>
            <a:ext cx="2965252" cy="665083"/>
          </a:xfrm>
          <a:prstGeom prst="rect">
            <a:avLst/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12182713" y="4378166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22"/>
          <p:cNvSpPr/>
          <p:nvPr/>
        </p:nvSpPr>
        <p:spPr>
          <a:xfrm>
            <a:off x="11088053" y="5135166"/>
            <a:ext cx="2521863" cy="69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Usage Concentration</a:t>
            </a:r>
            <a:endParaRPr lang="en-US" sz="2150" dirty="0"/>
          </a:p>
        </p:txBody>
      </p:sp>
      <p:sp>
        <p:nvSpPr>
          <p:cNvPr id="26" name="Text 23"/>
          <p:cNvSpPr/>
          <p:nvPr/>
        </p:nvSpPr>
        <p:spPr>
          <a:xfrm>
            <a:off x="11088053" y="6044684"/>
            <a:ext cx="2521863" cy="1051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How many teams account for the majority of AI activity.</a:t>
            </a:r>
            <a:endParaRPr lang="en-US" sz="17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12F053E-C351-5C8D-D4DF-9CEB70B6972C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B6A8374-F65C-D880-56AB-D83BDC37F412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698" y="915353"/>
            <a:ext cx="4519732" cy="564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What to Do Next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32698" y="1696403"/>
            <a:ext cx="7878604" cy="519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Sprawl is a symptom — not the root cause. The underlying issues are lack of visibility, tracking, and governance. Address those first.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32698" y="2378035"/>
            <a:ext cx="723067" cy="1084659"/>
          </a:xfrm>
          <a:prstGeom prst="roundRect">
            <a:avLst>
              <a:gd name="adj" fmla="val 360052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58679" y="2750820"/>
            <a:ext cx="271105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1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499830" y="2558772"/>
            <a:ext cx="2259806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Discover Tools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499830" y="2927628"/>
            <a:ext cx="7011472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Audit what's in use across all teams, including shadow and embedded AI.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32698" y="3606760"/>
            <a:ext cx="723067" cy="1084659"/>
          </a:xfrm>
          <a:prstGeom prst="roundRect">
            <a:avLst>
              <a:gd name="adj" fmla="val 360052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58679" y="3979545"/>
            <a:ext cx="271105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2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499830" y="3787497"/>
            <a:ext cx="2259806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Map Usage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499830" y="4156353"/>
            <a:ext cx="7011472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Understand who uses what, how often, and with what data.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32698" y="4835485"/>
            <a:ext cx="723067" cy="1084659"/>
          </a:xfrm>
          <a:prstGeom prst="roundRect">
            <a:avLst>
              <a:gd name="adj" fmla="val 360052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58679" y="5208270"/>
            <a:ext cx="271105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3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499830" y="5016222"/>
            <a:ext cx="2259806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Track Continuously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499830" y="5385078"/>
            <a:ext cx="7011472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Sprawl evolves fast. One-time audits are not enough — build a living inventory.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32698" y="6064210"/>
            <a:ext cx="723067" cy="1249918"/>
          </a:xfrm>
          <a:prstGeom prst="roundRect">
            <a:avLst>
              <a:gd name="adj" fmla="val 360052"/>
            </a:avLst>
          </a:prstGeom>
          <a:solidFill>
            <a:srgbClr val="3C3C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58679" y="6519624"/>
            <a:ext cx="271105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4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1499830" y="6244947"/>
            <a:ext cx="2259806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Apply Governance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1499830" y="6613803"/>
            <a:ext cx="7011472" cy="519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Set policies, enforce standards, and align AI usage to organizational risk tolerance.</a:t>
            </a:r>
            <a:endParaRPr lang="en-US" sz="1400" dirty="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D09EA5C-FB2A-15EE-E1CD-25A50DD02E8B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C780644-D3FA-5A59-2542-6472133539E5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288137"/>
            <a:ext cx="1197173" cy="426244"/>
          </a:xfrm>
          <a:prstGeom prst="roundRect">
            <a:avLst>
              <a:gd name="adj" fmla="val 6386"/>
            </a:avLst>
          </a:prstGeom>
          <a:solidFill>
            <a:srgbClr val="2727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29878" y="1356122"/>
            <a:ext cx="92499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SUMMARY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1805107"/>
            <a:ext cx="1225581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Solution Direction: Address the Root Cause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793790" y="285404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AI tool sprawl is a symptom, not the core issue. Effective solutions focus on the underlying challenges of visibility, tracking, and governance.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93790" y="4175165"/>
            <a:ext cx="4196358" cy="2766298"/>
          </a:xfrm>
          <a:prstGeom prst="roundRect">
            <a:avLst>
              <a:gd name="adj" fmla="val 5289"/>
            </a:avLst>
          </a:prstGeom>
          <a:solidFill>
            <a:srgbClr val="1D1D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93790" y="4144685"/>
            <a:ext cx="4196358" cy="121920"/>
          </a:xfrm>
          <a:prstGeom prst="roundRect">
            <a:avLst>
              <a:gd name="adj" fmla="val 2790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551688" y="3835003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55761" y="4039076"/>
            <a:ext cx="272177" cy="27217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51084" y="47421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Visibility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51084" y="5232559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Gain a clear, comprehensive understanding of all AI tools in use across the organization.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5216962" y="4175165"/>
            <a:ext cx="4196358" cy="2766298"/>
          </a:xfrm>
          <a:prstGeom prst="roundRect">
            <a:avLst>
              <a:gd name="adj" fmla="val 5289"/>
            </a:avLst>
          </a:prstGeom>
          <a:solidFill>
            <a:srgbClr val="1D1D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5216962" y="4144685"/>
            <a:ext cx="4196358" cy="121920"/>
          </a:xfrm>
          <a:prstGeom prst="roundRect">
            <a:avLst>
              <a:gd name="adj" fmla="val 2790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974860" y="3835003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8933" y="4039076"/>
            <a:ext cx="272177" cy="27217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474256" y="47421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Tracking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5474256" y="5232559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Monitor who is using what, how often, and with what types of data to understand actual impact.</a:t>
            </a:r>
            <a:endParaRPr lang="en-US" sz="1750" dirty="0"/>
          </a:p>
        </p:txBody>
      </p:sp>
      <p:sp>
        <p:nvSpPr>
          <p:cNvPr id="18" name="Shape 14"/>
          <p:cNvSpPr/>
          <p:nvPr/>
        </p:nvSpPr>
        <p:spPr>
          <a:xfrm>
            <a:off x="9640133" y="4175165"/>
            <a:ext cx="4196358" cy="2766298"/>
          </a:xfrm>
          <a:prstGeom prst="roundRect">
            <a:avLst>
              <a:gd name="adj" fmla="val 5289"/>
            </a:avLst>
          </a:prstGeom>
          <a:solidFill>
            <a:srgbClr val="1D1D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9640133" y="4144685"/>
            <a:ext cx="4196358" cy="121920"/>
          </a:xfrm>
          <a:prstGeom prst="roundRect">
            <a:avLst>
              <a:gd name="adj" fmla="val 27907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11398032" y="3835003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E1E1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02105" y="4039076"/>
            <a:ext cx="272177" cy="272177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9897427" y="47421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Governance</a:t>
            </a:r>
            <a:endParaRPr lang="en-US" sz="2200" dirty="0"/>
          </a:p>
        </p:txBody>
      </p:sp>
      <p:sp>
        <p:nvSpPr>
          <p:cNvPr id="23" name="Text 18"/>
          <p:cNvSpPr/>
          <p:nvPr/>
        </p:nvSpPr>
        <p:spPr>
          <a:xfrm>
            <a:off x="9897427" y="5232559"/>
            <a:ext cx="368177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Implement clear policies and enforcement mechanisms to manage AI usage and mitigate risks.</a:t>
            </a:r>
            <a:endParaRPr lang="en-US" sz="1750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1BCFEC6-2D3B-3423-8523-9E0D6EFF8B7B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E81AEC9-0AFD-8E0C-2D96-954140502335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E0B6A0-E194-EFE9-1D35-E467F70BD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70954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1C3FC2-2595-F6BE-F54D-77BC151057D5}"/>
              </a:ext>
            </a:extLst>
          </p:cNvPr>
          <p:cNvSpPr txBox="1"/>
          <p:nvPr/>
        </p:nvSpPr>
        <p:spPr>
          <a:xfrm>
            <a:off x="0" y="725140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Download report at https://</a:t>
            </a:r>
            <a:r>
              <a:rPr lang="en-US" sz="3200" dirty="0" err="1">
                <a:solidFill>
                  <a:schemeClr val="bg1"/>
                </a:solidFill>
              </a:rPr>
              <a:t>benchmark.peridot.company</a:t>
            </a:r>
            <a:r>
              <a:rPr lang="en-US" sz="3200" dirty="0">
                <a:solidFill>
                  <a:schemeClr val="bg1"/>
                </a:solidFill>
              </a:rPr>
              <a:t>/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F42E96D-D731-AF7F-9499-AEB1E13A0029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7712F84-61BD-5E72-31B4-C08DBAB289F3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69452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3073" y="608290"/>
            <a:ext cx="2279571" cy="411361"/>
          </a:xfrm>
          <a:prstGeom prst="roundRect">
            <a:avLst>
              <a:gd name="adj" fmla="val 6444"/>
            </a:avLst>
          </a:prstGeom>
          <a:solidFill>
            <a:srgbClr val="2727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05589" y="674489"/>
            <a:ext cx="2014538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INTRODUCING PERIDOT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3073" y="1105614"/>
            <a:ext cx="11201995" cy="690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Your Comprehensive AI Sprawl Solution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773073" y="2118360"/>
            <a:ext cx="13084254" cy="697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Peridot provides the critical capabilities needed to gain control over AI tool sprawl, transforming uncertainty into actionable insight.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73" y="3057763"/>
            <a:ext cx="2425660" cy="24256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3073" y="5752267"/>
            <a:ext cx="2984063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Visibility into AI Tools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773073" y="6226254"/>
            <a:ext cx="4182189" cy="1394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Peridot gives you a complete, real-time inventory of all AI tools in use across your organization, enabling you to </a:t>
            </a:r>
            <a:r>
              <a:rPr lang="en-US" sz="1700" b="1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identify sprawl early</a:t>
            </a: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105" y="3057763"/>
            <a:ext cx="2425660" cy="24256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24105" y="5752267"/>
            <a:ext cx="3146822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Usage &amp; Data Tracking</a:t>
            </a:r>
            <a:endParaRPr lang="en-US" sz="2150" dirty="0"/>
          </a:p>
        </p:txBody>
      </p:sp>
      <p:sp>
        <p:nvSpPr>
          <p:cNvPr id="11" name="Text 7"/>
          <p:cNvSpPr/>
          <p:nvPr/>
        </p:nvSpPr>
        <p:spPr>
          <a:xfrm>
            <a:off x="5224105" y="6226254"/>
            <a:ext cx="4182189" cy="1394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Monitor who is using what AI tools, how frequently, and with what types of data, providing the foundation to </a:t>
            </a:r>
            <a:r>
              <a:rPr lang="en-US" sz="1700" b="1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enforce robust governance</a:t>
            </a: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sz="17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5138" y="3057763"/>
            <a:ext cx="2425660" cy="24256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75138" y="5752267"/>
            <a:ext cx="362866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Data Exposure Monitoring</a:t>
            </a:r>
            <a:endParaRPr lang="en-US" sz="2150" dirty="0"/>
          </a:p>
        </p:txBody>
      </p:sp>
      <p:sp>
        <p:nvSpPr>
          <p:cNvPr id="14" name="Text 9"/>
          <p:cNvSpPr/>
          <p:nvPr/>
        </p:nvSpPr>
        <p:spPr>
          <a:xfrm>
            <a:off x="9675138" y="6226254"/>
            <a:ext cx="4182189" cy="1394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Actively track and alert on sensitive data exposure within AI prompts and outputs, significantly helping to </a:t>
            </a:r>
            <a:r>
              <a:rPr lang="en-US" sz="1700" b="1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reduce critical risks</a:t>
            </a:r>
            <a:r>
              <a:rPr lang="en-US" sz="170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sz="17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C8FA9CC-F874-BC2D-16B8-26035D08E043}"/>
              </a:ext>
            </a:extLst>
          </p:cNvPr>
          <p:cNvSpPr/>
          <p:nvPr/>
        </p:nvSpPr>
        <p:spPr>
          <a:xfrm>
            <a:off x="12557051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© Copyright 2026 Peridot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AF9B7E7-72BB-5107-1BE4-1960228D9234}"/>
              </a:ext>
            </a:extLst>
          </p:cNvPr>
          <p:cNvSpPr/>
          <p:nvPr/>
        </p:nvSpPr>
        <p:spPr>
          <a:xfrm>
            <a:off x="205563" y="7793665"/>
            <a:ext cx="1977656" cy="318977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peridot.company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1136</Words>
  <Application>Microsoft Macintosh PowerPoint</Application>
  <PresentationFormat>Custom</PresentationFormat>
  <Paragraphs>155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Tomorrow Semi Bold</vt:lpstr>
      <vt:lpstr>Tomorrow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Mukund Mohan</cp:lastModifiedBy>
  <cp:revision>4</cp:revision>
  <dcterms:created xsi:type="dcterms:W3CDTF">2026-04-07T22:19:48Z</dcterms:created>
  <dcterms:modified xsi:type="dcterms:W3CDTF">2026-04-07T22:29:32Z</dcterms:modified>
</cp:coreProperties>
</file>